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3"/>
  </p:notesMasterIdLst>
  <p:sldIdLst>
    <p:sldId id="256" r:id="rId2"/>
    <p:sldId id="299" r:id="rId3"/>
    <p:sldId id="292" r:id="rId4"/>
    <p:sldId id="294" r:id="rId5"/>
    <p:sldId id="293" r:id="rId6"/>
    <p:sldId id="295" r:id="rId7"/>
    <p:sldId id="296" r:id="rId8"/>
    <p:sldId id="318" r:id="rId9"/>
    <p:sldId id="302" r:id="rId10"/>
    <p:sldId id="303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3" r:id="rId19"/>
    <p:sldId id="317" r:id="rId20"/>
    <p:sldId id="315" r:id="rId21"/>
    <p:sldId id="3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20"/>
    <p:restoredTop sz="93298"/>
  </p:normalViewPr>
  <p:slideViewPr>
    <p:cSldViewPr snapToGrid="0">
      <p:cViewPr varScale="1">
        <p:scale>
          <a:sx n="87" d="100"/>
          <a:sy n="87" d="100"/>
        </p:scale>
        <p:origin x="2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42F39-7996-E542-AD3C-707BA32C69AC}" type="datetimeFigureOut">
              <a:rPr kumimoji="1" lang="zh-TW" altLang="en-US" smtClean="0"/>
              <a:t>2025/11/20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FDE28-58DD-424E-A702-81F4D42D680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586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FDE28-58DD-424E-A702-81F4D42D6803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0002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FDE28-58DD-424E-A702-81F4D42D6803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1283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TW" sz="1200" dirty="0">
                <a:highlight>
                  <a:srgbClr val="FFFF00"/>
                </a:highlight>
              </a:rPr>
              <a:t>繞行示威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FDE28-58DD-424E-A702-81F4D42D6803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1599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96E0-CF9C-364D-9AEF-43D6648B3848}" type="datetimeFigureOut">
              <a:rPr kumimoji="1" lang="zh-TW" altLang="en-US" smtClean="0"/>
              <a:t>2025/11/20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02B8CFB-D548-3A40-9576-9A01EC235A7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4244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96E0-CF9C-364D-9AEF-43D6648B3848}" type="datetimeFigureOut">
              <a:rPr kumimoji="1" lang="zh-TW" altLang="en-US" smtClean="0"/>
              <a:t>2025/11/26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CFB-D548-3A40-9576-9A01EC235A7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1637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96E0-CF9C-364D-9AEF-43D6648B3848}" type="datetimeFigureOut">
              <a:rPr kumimoji="1" lang="zh-TW" altLang="en-US" smtClean="0"/>
              <a:t>2025/11/26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CFB-D548-3A40-9576-9A01EC235A7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111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96E0-CF9C-364D-9AEF-43D6648B3848}" type="datetimeFigureOut">
              <a:rPr kumimoji="1" lang="zh-TW" altLang="en-US" smtClean="0"/>
              <a:t>2025/11/20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CFB-D548-3A40-9576-9A01EC235A7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2747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96E0-CF9C-364D-9AEF-43D6648B3848}" type="datetimeFigureOut">
              <a:rPr kumimoji="1" lang="zh-TW" altLang="en-US" smtClean="0"/>
              <a:t>2025/11/20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CFB-D548-3A40-9576-9A01EC235A7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077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9096E0-CF9C-364D-9AEF-43D6648B3848}" type="datetimeFigureOut">
              <a:rPr kumimoji="1" lang="zh-TW" altLang="en-US" smtClean="0"/>
              <a:t>2025/11/20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kumimoji="1"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02B8CFB-D548-3A40-9576-9A01EC235A7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7187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96E0-CF9C-364D-9AEF-43D6648B3848}" type="datetimeFigureOut">
              <a:rPr kumimoji="1" lang="zh-TW" altLang="en-US" smtClean="0"/>
              <a:t>2025/11/20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CFB-D548-3A40-9576-9A01EC235A7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801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96E0-CF9C-364D-9AEF-43D6648B3848}" type="datetimeFigureOut">
              <a:rPr kumimoji="1" lang="zh-TW" altLang="en-US" smtClean="0"/>
              <a:t>2025/11/26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CFB-D548-3A40-9576-9A01EC235A71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9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96E0-CF9C-364D-9AEF-43D6648B3848}" type="datetimeFigureOut">
              <a:rPr kumimoji="1" lang="zh-TW" altLang="en-US" smtClean="0"/>
              <a:t>2025/11/26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CFB-D548-3A40-9576-9A01EC235A71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6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96E0-CF9C-364D-9AEF-43D6648B3848}" type="datetimeFigureOut">
              <a:rPr kumimoji="1" lang="zh-TW" altLang="en-US" smtClean="0"/>
              <a:t>2025/11/20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CFB-D548-3A40-9576-9A01EC235A7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710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96E0-CF9C-364D-9AEF-43D6648B3848}" type="datetimeFigureOut">
              <a:rPr kumimoji="1" lang="zh-TW" altLang="en-US" smtClean="0"/>
              <a:t>2025/11/26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CFB-D548-3A40-9576-9A01EC235A7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879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96E0-CF9C-364D-9AEF-43D6648B3848}" type="datetimeFigureOut">
              <a:rPr kumimoji="1" lang="zh-TW" altLang="en-US" smtClean="0"/>
              <a:t>2025/11/26</a:t>
            </a:fld>
            <a:endParaRPr kumimoji="1"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8CFB-D548-3A40-9576-9A01EC235A7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7698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D9096E0-CF9C-364D-9AEF-43D6648B3848}" type="datetimeFigureOut">
              <a:rPr kumimoji="1" lang="zh-TW" altLang="en-US" smtClean="0"/>
              <a:t>2025/11/20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02B8CFB-D548-3A40-9576-9A01EC235A7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528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rldatla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9%BE%99%E5%BA%94%E5%8F%B0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zh.wikipedia.org/wiki/%E5%8F%B0%E6%B9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h.wikipedia.org/wiki/%E5%9C%8B%E5%85%B1%E5%85%A7%E6%88%B0" TargetMode="External"/><Relationship Id="rId5" Type="http://schemas.openxmlformats.org/officeDocument/2006/relationships/hyperlink" Target="https://zh.wikipedia.org/wiki/%E6%96%87%E5%AD%A6" TargetMode="External"/><Relationship Id="rId4" Type="http://schemas.openxmlformats.org/officeDocument/2006/relationships/hyperlink" Target="https://zh.wikipedia.org/wiki/%E5%A4%A9%E4%B8%8B%E9%9B%9C%E8%AA%8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%E5%A4%A7%E6%B1%9F%E5%A4%A7%E6%B5%B7%E4%B8%80%E4%B9%9D%E5%9B%9B%E4%B9%9D" TargetMode="External"/><Relationship Id="rId2" Type="http://schemas.openxmlformats.org/officeDocument/2006/relationships/hyperlink" Target="https://reading.udn.com/read/amp/story/7347/753928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ineplex.com.tw/h/ProductDetail?key=315121131633&amp;productId=47559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1388E2-9952-CCBC-D2D6-C856419FC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31284">
            <a:off x="162125" y="1068906"/>
            <a:ext cx="11361145" cy="2910877"/>
          </a:xfrm>
        </p:spPr>
        <p:txBody>
          <a:bodyPr>
            <a:normAutofit fontScale="90000"/>
          </a:bodyPr>
          <a:lstStyle/>
          <a:p>
            <a:pPr algn="ctr"/>
            <a:br>
              <a:rPr lang="en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br>
              <a:rPr lang="en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br>
              <a:rPr lang="en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br>
              <a:rPr lang="en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br>
              <a:rPr lang="en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br>
              <a:rPr lang="en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sz="6700" dirty="0"/>
              <a:t>Ariel: Back to Buenos Aires</a:t>
            </a:r>
            <a:r>
              <a:rPr lang="zh-TW" altLang="zh-TW" sz="6700" dirty="0"/>
              <a:t> </a:t>
            </a:r>
            <a:br>
              <a:rPr lang="en" altLang="zh-TW" sz="6700" b="0" i="0" dirty="0">
                <a:solidFill>
                  <a:srgbClr val="4D5156"/>
                </a:solidFill>
                <a:effectLst/>
              </a:rPr>
            </a:br>
            <a:r>
              <a:rPr lang="zh-TW" altLang="en-US" sz="6700" b="0" i="0" dirty="0">
                <a:solidFill>
                  <a:srgbClr val="4D5156"/>
                </a:solidFill>
                <a:effectLst/>
              </a:rPr>
              <a:t>生命之舞</a:t>
            </a:r>
            <a:br>
              <a:rPr lang="en" altLang="zh-TW" sz="6700" b="0" i="0" dirty="0">
                <a:solidFill>
                  <a:srgbClr val="4D5156"/>
                </a:solidFill>
                <a:effectLst/>
              </a:rPr>
            </a:br>
            <a:br>
              <a:rPr lang="en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br>
              <a:rPr lang="en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br>
              <a:rPr lang="en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br>
              <a:rPr lang="en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br>
              <a:rPr lang="en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endParaRPr kumimoji="1" lang="zh-TW" altLang="en-US" sz="67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4183CE8-0887-1AB3-B188-A3ADCA397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094950">
            <a:off x="858167" y="3474673"/>
            <a:ext cx="9322865" cy="742345"/>
          </a:xfrm>
        </p:spPr>
        <p:txBody>
          <a:bodyPr/>
          <a:lstStyle/>
          <a:p>
            <a:pPr algn="ctr"/>
            <a:r>
              <a:rPr lang="zh-TW" altLang="en-US" b="1" i="1" dirty="0">
                <a:solidFill>
                  <a:srgbClr val="332233"/>
                </a:solidFill>
                <a:effectLst/>
                <a:latin typeface="Segoe UI" panose="020B0502040204020203" pitchFamily="34" charset="0"/>
              </a:rPr>
              <a:t>電影分享座談   語言中心蘇綉惠（</a:t>
            </a:r>
            <a:r>
              <a:rPr lang="en-US" altLang="zh-TW" b="1" i="1" dirty="0">
                <a:solidFill>
                  <a:srgbClr val="332233"/>
                </a:solidFill>
                <a:effectLst/>
                <a:latin typeface="Segoe UI" panose="020B0502040204020203" pitchFamily="34" charset="0"/>
              </a:rPr>
              <a:t>Patricia</a:t>
            </a:r>
            <a:r>
              <a:rPr lang="zh-TW" altLang="en-US" b="1" i="1" dirty="0">
                <a:solidFill>
                  <a:srgbClr val="332233"/>
                </a:solidFill>
                <a:effectLst/>
                <a:latin typeface="Segoe UI" panose="020B0502040204020203" pitchFamily="34" charset="0"/>
              </a:rPr>
              <a:t>）老師</a:t>
            </a:r>
            <a:r>
              <a:rPr lang="zh-TW" altLang="en-US" b="1" i="1" dirty="0">
                <a:solidFill>
                  <a:srgbClr val="332233"/>
                </a:solidFill>
                <a:latin typeface="Segoe UI" panose="020B0502040204020203" pitchFamily="34" charset="0"/>
              </a:rPr>
              <a:t> </a:t>
            </a:r>
            <a:r>
              <a:rPr lang="en-US" altLang="zh-TW" b="1" i="1" dirty="0">
                <a:solidFill>
                  <a:srgbClr val="332233"/>
                </a:solidFill>
                <a:effectLst/>
                <a:latin typeface="Segoe UI" panose="020B0502040204020203" pitchFamily="34" charset="0"/>
              </a:rPr>
              <a:t>114.11.26</a:t>
            </a:r>
            <a:endParaRPr kumimoji="1"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378882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790E20-7192-C9A9-BA6C-F8D62773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五月廣場母親</a:t>
            </a:r>
            <a:br>
              <a:rPr lang="en-US" altLang="zh-TW" dirty="0"/>
            </a:br>
            <a:r>
              <a:rPr lang="en" altLang="zh-TW" dirty="0"/>
              <a:t>Madres de Plaza de Mayo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9C23E8-8C16-E3E7-C0E6-3CDDB7CC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93975"/>
            <a:ext cx="10058400" cy="454235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zh-CN" altLang="zh-TW" sz="2400" dirty="0"/>
              <a:t>阿根廷軍事</a:t>
            </a:r>
            <a:r>
              <a:rPr lang="zh-CN" altLang="zh-TW" sz="2400" dirty="0">
                <a:highlight>
                  <a:srgbClr val="FFFF00"/>
                </a:highlight>
              </a:rPr>
              <a:t>獨裁統治</a:t>
            </a:r>
            <a:r>
              <a:rPr lang="en-US" altLang="zh-TW" sz="2400" dirty="0">
                <a:highlight>
                  <a:srgbClr val="FFFF00"/>
                </a:highlight>
              </a:rPr>
              <a:t>dictatorship</a:t>
            </a:r>
            <a:r>
              <a:rPr lang="zh-CN" altLang="zh-TW" sz="2400" dirty="0"/>
              <a:t>時期（</a:t>
            </a:r>
            <a:r>
              <a:rPr lang="en-US" altLang="zh-TW" sz="2400" dirty="0"/>
              <a:t>1976-1983</a:t>
            </a:r>
            <a:r>
              <a:rPr lang="zh-CN" altLang="zh-TW" sz="2400" dirty="0"/>
              <a:t>年）失蹤受難者的母親們發起的公民運動。</a:t>
            </a:r>
            <a:endParaRPr lang="en-US" altLang="zh-TW" sz="2400" dirty="0"/>
          </a:p>
          <a:p>
            <a:pPr>
              <a:lnSpc>
                <a:spcPct val="100000"/>
              </a:lnSpc>
            </a:pPr>
            <a:r>
              <a:rPr lang="zh-TW" altLang="en-US" sz="2400" dirty="0"/>
              <a:t>面對強權，許多失去兒女的母親仍</a:t>
            </a:r>
            <a:r>
              <a:rPr lang="zh-TW" altLang="en-US" sz="2400" dirty="0">
                <a:highlight>
                  <a:srgbClr val="FFFF00"/>
                </a:highlight>
              </a:rPr>
              <a:t>無畏尋找失蹤骨肉的下落</a:t>
            </a:r>
            <a:r>
              <a:rPr lang="zh-TW" altLang="en-US" sz="2400" dirty="0"/>
              <a:t>，成立「五月廣場母親」（</a:t>
            </a:r>
            <a:r>
              <a:rPr lang="en" altLang="zh-TW" sz="2400" dirty="0"/>
              <a:t>Madres de Plaza de Mayo</a:t>
            </a:r>
            <a:r>
              <a:rPr lang="zh-TW" altLang="en" sz="2400" dirty="0"/>
              <a:t>）</a:t>
            </a:r>
            <a:endParaRPr lang="en-US" altLang="zh-TW" sz="2400" dirty="0"/>
          </a:p>
          <a:p>
            <a:pPr>
              <a:lnSpc>
                <a:spcPct val="100000"/>
              </a:lnSpc>
            </a:pPr>
            <a:r>
              <a:rPr lang="zh-TW" altLang="en-US" sz="2400" dirty="0"/>
              <a:t>從</a:t>
            </a:r>
            <a:r>
              <a:rPr lang="en-US" altLang="zh-TW" sz="2400" dirty="0"/>
              <a:t>1977</a:t>
            </a:r>
            <a:r>
              <a:rPr lang="zh-TW" altLang="en-US" sz="2400" dirty="0"/>
              <a:t>年開始圍繞著阿根廷總統府前方的</a:t>
            </a:r>
            <a:r>
              <a:rPr lang="zh-TW" altLang="en-US" sz="2400" dirty="0">
                <a:highlight>
                  <a:srgbClr val="FFFF00"/>
                </a:highlight>
              </a:rPr>
              <a:t>五月廣場（</a:t>
            </a:r>
            <a:r>
              <a:rPr lang="en" altLang="zh-TW" sz="2400" dirty="0">
                <a:highlight>
                  <a:srgbClr val="FFFF00"/>
                </a:highlight>
              </a:rPr>
              <a:t>Plaza de Mayo</a:t>
            </a:r>
            <a:r>
              <a:rPr lang="zh-TW" altLang="en" sz="2400" dirty="0">
                <a:highlight>
                  <a:srgbClr val="FFFF00"/>
                </a:highlight>
              </a:rPr>
              <a:t>）</a:t>
            </a:r>
            <a:r>
              <a:rPr lang="zh-TW" altLang="en-US" sz="2400" dirty="0"/>
              <a:t>行走。</a:t>
            </a:r>
            <a:endParaRPr lang="en-US" altLang="zh-TW" sz="2400" dirty="0"/>
          </a:p>
          <a:p>
            <a:pPr>
              <a:lnSpc>
                <a:spcPct val="100000"/>
              </a:lnSpc>
            </a:pPr>
            <a:r>
              <a:rPr lang="zh-CN" altLang="zh-TW" sz="2400" dirty="0"/>
              <a:t>她們的抗爭行動以每週四在總統府前的五月廣場</a:t>
            </a:r>
            <a:r>
              <a:rPr lang="zh-CN" altLang="zh-TW" sz="2400" dirty="0">
                <a:highlight>
                  <a:srgbClr val="FFFF00"/>
                </a:highlight>
              </a:rPr>
              <a:t>繞行示威</a:t>
            </a:r>
            <a:r>
              <a:rPr lang="zh-CN" altLang="zh-TW" sz="2400" dirty="0"/>
              <a:t>聞名，以和平方式要求追查在</a:t>
            </a:r>
            <a:r>
              <a:rPr lang="zh-CN" altLang="zh-TW" sz="2400" dirty="0">
                <a:highlight>
                  <a:srgbClr val="FFFF00"/>
                </a:highlight>
              </a:rPr>
              <a:t>「骯髒戰爭」</a:t>
            </a:r>
            <a:r>
              <a:rPr lang="zh-TW" altLang="en-US" sz="2400" dirty="0">
                <a:highlight>
                  <a:srgbClr val="FFFF00"/>
                </a:highlight>
              </a:rPr>
              <a:t> （</a:t>
            </a:r>
            <a:r>
              <a:rPr lang="en" altLang="zh-TW" sz="2400" dirty="0">
                <a:highlight>
                  <a:srgbClr val="FFFF00"/>
                </a:highlight>
              </a:rPr>
              <a:t>Guerra </a:t>
            </a:r>
            <a:r>
              <a:rPr lang="en" altLang="zh-TW" sz="2400" dirty="0" err="1">
                <a:highlight>
                  <a:srgbClr val="FFFF00"/>
                </a:highlight>
              </a:rPr>
              <a:t>Sucia</a:t>
            </a:r>
            <a:r>
              <a:rPr lang="zh-TW" altLang="en" sz="2400" dirty="0">
                <a:highlight>
                  <a:srgbClr val="FFFF00"/>
                </a:highlight>
              </a:rPr>
              <a:t>）</a:t>
            </a:r>
            <a:r>
              <a:rPr lang="zh-CN" altLang="zh-TW" sz="2400" dirty="0"/>
              <a:t>中失蹤的親人下落，並因此成為了人權抗爭的象徵。</a:t>
            </a:r>
            <a:r>
              <a:rPr lang="en-US" altLang="zh-TW" sz="2400" dirty="0"/>
              <a:t> </a:t>
            </a:r>
          </a:p>
          <a:p>
            <a:pPr>
              <a:lnSpc>
                <a:spcPct val="100000"/>
              </a:lnSpc>
            </a:pPr>
            <a:r>
              <a:rPr lang="zh-TW" altLang="en-US" sz="2400" dirty="0"/>
              <a:t>直到</a:t>
            </a:r>
            <a:r>
              <a:rPr lang="en-US" altLang="zh-TW" sz="2400" dirty="0"/>
              <a:t>1983</a:t>
            </a:r>
            <a:r>
              <a:rPr lang="zh-TW" altLang="en-US" sz="2400" dirty="0"/>
              <a:t>年阿根廷民主化後，當局才開始展開調查，並將彼時綁架孩童的人起訴，至今五月廣場母親已幫助一百多個孩子找到他們原本的家庭。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619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3CEFC-A9FB-9AB5-FE8D-84DF8691F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7C15463-8695-26CF-0723-187364C4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 &amp; A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FF15008-4E80-46FB-0D13-CC9B9325F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63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FA064-31F0-B94F-D98D-3477088CC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0A5D4A-9574-DBEB-9ABA-D21FE311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41" y="484632"/>
            <a:ext cx="10394707" cy="1609344"/>
          </a:xfrm>
        </p:spPr>
        <p:txBody>
          <a:bodyPr/>
          <a:lstStyle/>
          <a:p>
            <a:r>
              <a:rPr kumimoji="1" lang="en-US" altLang="zh-TW" dirty="0"/>
              <a:t>Q1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019E1F-EA3E-E309-7DDE-A74546CA4B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" altLang="zh-TW" sz="2800" b="1" dirty="0">
                <a:highlight>
                  <a:srgbClr val="FFFF00"/>
                </a:highlight>
              </a:rPr>
              <a:t>Why</a:t>
            </a:r>
            <a:r>
              <a:rPr lang="en" altLang="zh-TW" sz="2800" b="1" dirty="0"/>
              <a:t> do Diana and Davie go to Buenos Aires?</a:t>
            </a:r>
            <a:br>
              <a:rPr lang="en" altLang="zh-TW" sz="2800" b="1" dirty="0"/>
            </a:br>
            <a:r>
              <a:rPr lang="en" altLang="zh-TW" sz="2800" dirty="0"/>
              <a:t>a. To visit friends</a:t>
            </a:r>
            <a:br>
              <a:rPr lang="en" altLang="zh-TW" sz="2800" dirty="0"/>
            </a:br>
            <a:r>
              <a:rPr lang="en" altLang="zh-TW" sz="2800" dirty="0"/>
              <a:t>b. To learn about their family and past</a:t>
            </a:r>
            <a:br>
              <a:rPr lang="en" altLang="zh-TW" sz="2800" dirty="0"/>
            </a:br>
            <a:r>
              <a:rPr lang="en" altLang="zh-TW" sz="2800" dirty="0"/>
              <a:t>c. To go on vacation</a:t>
            </a:r>
            <a:br>
              <a:rPr lang="en" altLang="zh-TW" sz="2800" dirty="0"/>
            </a:br>
            <a:r>
              <a:rPr lang="en" altLang="zh-TW" sz="2800" dirty="0"/>
              <a:t>d. To study at a school</a:t>
            </a:r>
          </a:p>
          <a:p>
            <a:endParaRPr kumimoji="1" lang="zh-TW" altLang="en-US" dirty="0"/>
          </a:p>
        </p:txBody>
      </p:sp>
      <p:sp>
        <p:nvSpPr>
          <p:cNvPr id="13" name="框架 12">
            <a:extLst>
              <a:ext uri="{FF2B5EF4-FFF2-40B4-BE49-F238E27FC236}">
                <a16:creationId xmlns:a16="http://schemas.microsoft.com/office/drawing/2014/main" id="{9267C603-C8B2-57D8-3A27-92FD27DAE780}"/>
              </a:ext>
            </a:extLst>
          </p:cNvPr>
          <p:cNvSpPr/>
          <p:nvPr/>
        </p:nvSpPr>
        <p:spPr>
          <a:xfrm>
            <a:off x="1236183" y="3429000"/>
            <a:ext cx="6106725" cy="602673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BD1CC-4046-D1C1-13D4-64B0EDAF9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3D866-07F1-B6D4-1FB8-5EF9B2A6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41" y="484632"/>
            <a:ext cx="10394707" cy="1609344"/>
          </a:xfrm>
        </p:spPr>
        <p:txBody>
          <a:bodyPr/>
          <a:lstStyle/>
          <a:p>
            <a:r>
              <a:rPr kumimoji="1" lang="en-US" altLang="zh-TW" dirty="0"/>
              <a:t>Q2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069D11-47BB-A586-02A0-D709B55EC9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altLang="zh-TW" sz="2800" b="1" dirty="0"/>
              <a:t>What </a:t>
            </a:r>
            <a:r>
              <a:rPr lang="en" altLang="zh-TW" sz="2800" b="1" dirty="0">
                <a:highlight>
                  <a:srgbClr val="FFFF00"/>
                </a:highlight>
              </a:rPr>
              <a:t>dance</a:t>
            </a:r>
            <a:r>
              <a:rPr lang="en" altLang="zh-TW" sz="2800" b="1" dirty="0"/>
              <a:t> is very important in the film?</a:t>
            </a:r>
            <a:br>
              <a:rPr lang="en" altLang="zh-TW" sz="2800" b="1" dirty="0"/>
            </a:br>
            <a:r>
              <a:rPr lang="en" altLang="zh-TW" sz="2800" dirty="0"/>
              <a:t>a. Salsa</a:t>
            </a:r>
            <a:br>
              <a:rPr lang="en" altLang="zh-TW" sz="2800" dirty="0"/>
            </a:br>
            <a:r>
              <a:rPr lang="en" altLang="zh-TW" sz="2800" dirty="0"/>
              <a:t>b. Ballet</a:t>
            </a:r>
            <a:br>
              <a:rPr lang="en" altLang="zh-TW" sz="2800" dirty="0"/>
            </a:br>
            <a:r>
              <a:rPr lang="en" altLang="zh-TW" sz="2800" dirty="0"/>
              <a:t>c. Argentina Tango</a:t>
            </a:r>
            <a:br>
              <a:rPr lang="en" altLang="zh-TW" sz="2800" dirty="0"/>
            </a:br>
            <a:r>
              <a:rPr lang="en" altLang="zh-TW" sz="2800" dirty="0"/>
              <a:t>d. Hip-hop</a:t>
            </a:r>
          </a:p>
          <a:p>
            <a:endParaRPr kumimoji="1" lang="zh-TW" altLang="en-US" dirty="0"/>
          </a:p>
        </p:txBody>
      </p:sp>
      <p:sp>
        <p:nvSpPr>
          <p:cNvPr id="4" name="框架 3">
            <a:extLst>
              <a:ext uri="{FF2B5EF4-FFF2-40B4-BE49-F238E27FC236}">
                <a16:creationId xmlns:a16="http://schemas.microsoft.com/office/drawing/2014/main" id="{69539942-53D0-B99D-B033-19112A0947F2}"/>
              </a:ext>
            </a:extLst>
          </p:cNvPr>
          <p:cNvSpPr/>
          <p:nvPr/>
        </p:nvSpPr>
        <p:spPr>
          <a:xfrm>
            <a:off x="1250039" y="4073236"/>
            <a:ext cx="3252687" cy="667051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866A3-4C16-CEBA-949A-A525E1330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DA8C30-4CE0-18CD-23E3-C9F39A2A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4052"/>
            <a:ext cx="10058400" cy="1609344"/>
          </a:xfrm>
        </p:spPr>
        <p:txBody>
          <a:bodyPr/>
          <a:lstStyle/>
          <a:p>
            <a:r>
              <a:rPr kumimoji="1" lang="en-US" altLang="zh-TW" dirty="0"/>
              <a:t>Q3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0726E6-4388-84DF-096D-EA1F438621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71650"/>
            <a:ext cx="10394707" cy="36029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" altLang="zh-TW" sz="2800" b="1" dirty="0"/>
              <a:t>What is one </a:t>
            </a:r>
            <a:r>
              <a:rPr lang="en" altLang="zh-TW" sz="2800" b="1" dirty="0">
                <a:highlight>
                  <a:srgbClr val="FFFF00"/>
                </a:highlight>
              </a:rPr>
              <a:t>major theme </a:t>
            </a:r>
            <a:r>
              <a:rPr lang="en" altLang="zh-TW" sz="2800" b="1" dirty="0"/>
              <a:t>of the movie?</a:t>
            </a:r>
            <a:br>
              <a:rPr lang="en" altLang="zh-TW" sz="2800" b="1" dirty="0"/>
            </a:br>
            <a:r>
              <a:rPr lang="en" altLang="zh-TW" sz="2800" dirty="0"/>
              <a:t>a. Space travel</a:t>
            </a:r>
            <a:br>
              <a:rPr lang="en" altLang="zh-TW" sz="2800" dirty="0"/>
            </a:br>
            <a:r>
              <a:rPr lang="en" altLang="zh-TW" sz="2800" dirty="0"/>
              <a:t>b. Identity and family history</a:t>
            </a:r>
            <a:br>
              <a:rPr lang="en" altLang="zh-TW" sz="2800" dirty="0"/>
            </a:br>
            <a:r>
              <a:rPr lang="en" altLang="zh-TW" sz="2800" dirty="0"/>
              <a:t>c. Sports competition</a:t>
            </a:r>
            <a:br>
              <a:rPr lang="en" altLang="zh-TW" sz="2800" dirty="0"/>
            </a:br>
            <a:r>
              <a:rPr lang="en" altLang="zh-TW" sz="2800" dirty="0"/>
              <a:t>d. Comedy and humor</a:t>
            </a:r>
          </a:p>
          <a:p>
            <a:endParaRPr kumimoji="1" lang="zh-TW" altLang="en-US" dirty="0"/>
          </a:p>
        </p:txBody>
      </p:sp>
      <p:sp>
        <p:nvSpPr>
          <p:cNvPr id="4" name="框架 3">
            <a:extLst>
              <a:ext uri="{FF2B5EF4-FFF2-40B4-BE49-F238E27FC236}">
                <a16:creationId xmlns:a16="http://schemas.microsoft.com/office/drawing/2014/main" id="{18A9A880-2DBF-F38B-4C1C-22933B28F392}"/>
              </a:ext>
            </a:extLst>
          </p:cNvPr>
          <p:cNvSpPr/>
          <p:nvPr/>
        </p:nvSpPr>
        <p:spPr>
          <a:xfrm>
            <a:off x="1220071" y="3180346"/>
            <a:ext cx="4668111" cy="538644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33D95-AB7E-1C6F-9148-265F0D02B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05056B-40AA-910A-5735-B2EBA068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10442448" cy="1609344"/>
          </a:xfrm>
        </p:spPr>
        <p:txBody>
          <a:bodyPr/>
          <a:lstStyle/>
          <a:p>
            <a:r>
              <a:rPr kumimoji="1" lang="en-US" altLang="zh-TW" dirty="0"/>
              <a:t>Q4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2ADEE7-F904-8F01-CB9C-D5DC63AAD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85926"/>
            <a:ext cx="10394707" cy="36886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" altLang="zh-TW" sz="2800" b="1" dirty="0">
                <a:highlight>
                  <a:srgbClr val="FFFF00"/>
                </a:highlight>
              </a:rPr>
              <a:t>Where</a:t>
            </a:r>
            <a:r>
              <a:rPr lang="en" altLang="zh-TW" sz="2800" b="1" dirty="0"/>
              <a:t> were Diana and Davie born?</a:t>
            </a:r>
            <a:br>
              <a:rPr lang="en" altLang="zh-TW" sz="2800" b="1" dirty="0"/>
            </a:br>
            <a:r>
              <a:rPr lang="en" altLang="zh-TW" sz="2800" dirty="0"/>
              <a:t>a. Canada</a:t>
            </a:r>
            <a:br>
              <a:rPr lang="en" altLang="zh-TW" sz="2800" dirty="0"/>
            </a:br>
            <a:r>
              <a:rPr lang="en" altLang="zh-TW" sz="2800" dirty="0"/>
              <a:t>b. Mexico</a:t>
            </a:r>
            <a:br>
              <a:rPr lang="en" altLang="zh-TW" sz="2800" dirty="0"/>
            </a:br>
            <a:r>
              <a:rPr lang="en" altLang="zh-TW" sz="2800" dirty="0"/>
              <a:t>c. Argentina</a:t>
            </a:r>
            <a:br>
              <a:rPr lang="en" altLang="zh-TW" sz="2800" dirty="0"/>
            </a:br>
            <a:r>
              <a:rPr lang="en" altLang="zh-TW" sz="2800" dirty="0"/>
              <a:t>d. Spain</a:t>
            </a:r>
          </a:p>
          <a:p>
            <a:endParaRPr kumimoji="1" lang="zh-TW" altLang="en-US" dirty="0"/>
          </a:p>
        </p:txBody>
      </p:sp>
      <p:sp>
        <p:nvSpPr>
          <p:cNvPr id="4" name="框架 3">
            <a:extLst>
              <a:ext uri="{FF2B5EF4-FFF2-40B4-BE49-F238E27FC236}">
                <a16:creationId xmlns:a16="http://schemas.microsoft.com/office/drawing/2014/main" id="{3ACF0F7E-B4D1-72DF-75E1-B9EAB8D73111}"/>
              </a:ext>
            </a:extLst>
          </p:cNvPr>
          <p:cNvSpPr/>
          <p:nvPr/>
        </p:nvSpPr>
        <p:spPr>
          <a:xfrm>
            <a:off x="1208475" y="3690119"/>
            <a:ext cx="2643089" cy="6778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6019D-DB50-8813-3DA8-D8269A833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B22BDD-3803-F30C-EF87-C273DCB7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10442448" cy="1609344"/>
          </a:xfrm>
        </p:spPr>
        <p:txBody>
          <a:bodyPr/>
          <a:lstStyle/>
          <a:p>
            <a:r>
              <a:rPr kumimoji="1" lang="en-US" altLang="zh-TW" dirty="0"/>
              <a:t>Q5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6D522B-7EAF-377E-0F78-0E189F7263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28788"/>
            <a:ext cx="10394707" cy="4429125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" altLang="zh-TW" sz="2800" b="1" dirty="0"/>
              <a:t>What does the movie title </a:t>
            </a:r>
            <a:r>
              <a:rPr lang="en" altLang="zh-TW" sz="2800" b="1" dirty="0">
                <a:highlight>
                  <a:srgbClr val="FFFF00"/>
                </a:highlight>
              </a:rPr>
              <a:t>”Ariel” </a:t>
            </a:r>
            <a:r>
              <a:rPr lang="en" altLang="zh-TW" sz="2800" b="1" dirty="0"/>
              <a:t>mean?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800" dirty="0"/>
              <a:t>   </a:t>
            </a:r>
            <a:r>
              <a:rPr lang="en" altLang="zh-TW" sz="2800" dirty="0"/>
              <a:t>A. The brother’s original name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800" dirty="0"/>
              <a:t>   </a:t>
            </a:r>
            <a:r>
              <a:rPr lang="en" altLang="zh-TW" sz="2800" dirty="0"/>
              <a:t>B. The cartoon Mermaid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TW" altLang="en-US" sz="2800" dirty="0"/>
              <a:t>   </a:t>
            </a:r>
            <a:r>
              <a:rPr lang="en-US" altLang="zh-TW" sz="2800" dirty="0"/>
              <a:t>C. One of the sisters’ names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zh-TW" sz="2800" dirty="0"/>
              <a:t>   D. The director’s name</a:t>
            </a:r>
          </a:p>
          <a:p>
            <a:pPr marL="0" indent="0">
              <a:buNone/>
            </a:pPr>
            <a:endParaRPr lang="en" altLang="zh-TW" sz="2800" dirty="0"/>
          </a:p>
          <a:p>
            <a:endParaRPr lang="en" altLang="zh-TW" sz="2800" dirty="0"/>
          </a:p>
          <a:p>
            <a:endParaRPr lang="en" altLang="zh-TW" sz="2800" dirty="0"/>
          </a:p>
          <a:p>
            <a:endParaRPr lang="en" altLang="zh-TW" sz="2800" dirty="0"/>
          </a:p>
          <a:p>
            <a:endParaRPr kumimoji="1" lang="zh-TW" altLang="en-US" sz="2800" dirty="0"/>
          </a:p>
        </p:txBody>
      </p:sp>
      <p:sp>
        <p:nvSpPr>
          <p:cNvPr id="4" name="框架 3">
            <a:extLst>
              <a:ext uri="{FF2B5EF4-FFF2-40B4-BE49-F238E27FC236}">
                <a16:creationId xmlns:a16="http://schemas.microsoft.com/office/drawing/2014/main" id="{8FC5F3EC-8244-A553-6824-B46DADC337C3}"/>
              </a:ext>
            </a:extLst>
          </p:cNvPr>
          <p:cNvSpPr/>
          <p:nvPr/>
        </p:nvSpPr>
        <p:spPr>
          <a:xfrm>
            <a:off x="1352550" y="2779775"/>
            <a:ext cx="4743450" cy="649225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D287D-D94D-B009-AE5F-98546D92B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D9659-C2D9-BAE1-052E-A4EE6AC7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10442448" cy="1609344"/>
          </a:xfrm>
        </p:spPr>
        <p:txBody>
          <a:bodyPr/>
          <a:lstStyle/>
          <a:p>
            <a:r>
              <a:rPr kumimoji="1" lang="en-US" altLang="zh-TW" dirty="0"/>
              <a:t>Q6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88A98C-499D-FC21-5465-B9DFDC77C4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" altLang="zh-TW" sz="2800" b="1" dirty="0"/>
              <a:t>Who </a:t>
            </a:r>
            <a:r>
              <a:rPr lang="en" altLang="zh-TW" sz="2800" b="1" dirty="0">
                <a:highlight>
                  <a:srgbClr val="FFFF00"/>
                </a:highlight>
              </a:rPr>
              <a:t>directed</a:t>
            </a:r>
            <a:r>
              <a:rPr lang="en" altLang="zh-TW" sz="2800" b="1" dirty="0"/>
              <a:t> the film?</a:t>
            </a:r>
            <a:br>
              <a:rPr lang="en" altLang="zh-TW" sz="2800" b="1" dirty="0"/>
            </a:br>
            <a:r>
              <a:rPr lang="en" altLang="zh-TW" sz="2800" dirty="0"/>
              <a:t>a. Steven Spielberg</a:t>
            </a:r>
            <a:br>
              <a:rPr lang="en" altLang="zh-TW" sz="2800" dirty="0"/>
            </a:br>
            <a:r>
              <a:rPr lang="en" altLang="zh-TW" sz="2800" dirty="0"/>
              <a:t>b. Alison Fairweather Murray</a:t>
            </a:r>
            <a:br>
              <a:rPr lang="en" altLang="zh-TW" sz="2800" dirty="0"/>
            </a:br>
            <a:r>
              <a:rPr lang="en" altLang="zh-TW" sz="2800" dirty="0"/>
              <a:t>c. Guillermo del Toro</a:t>
            </a:r>
            <a:br>
              <a:rPr lang="en" altLang="zh-TW" sz="2800" dirty="0"/>
            </a:br>
            <a:r>
              <a:rPr lang="en" altLang="zh-TW" sz="2800" dirty="0"/>
              <a:t>d. Sofia Coppola</a:t>
            </a:r>
          </a:p>
          <a:p>
            <a:endParaRPr kumimoji="1" lang="zh-TW" altLang="en-US" dirty="0"/>
          </a:p>
        </p:txBody>
      </p:sp>
      <p:sp>
        <p:nvSpPr>
          <p:cNvPr id="4" name="框架 3">
            <a:extLst>
              <a:ext uri="{FF2B5EF4-FFF2-40B4-BE49-F238E27FC236}">
                <a16:creationId xmlns:a16="http://schemas.microsoft.com/office/drawing/2014/main" id="{AC2AFCAB-6620-13B1-2883-70EF0CCA9EE6}"/>
              </a:ext>
            </a:extLst>
          </p:cNvPr>
          <p:cNvSpPr/>
          <p:nvPr/>
        </p:nvSpPr>
        <p:spPr>
          <a:xfrm>
            <a:off x="1250038" y="3437226"/>
            <a:ext cx="4984507" cy="6778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6D9FE-DB9C-F6D9-A1D3-AA4D64E6E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367587C-328B-08D4-B807-6D5D480B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thoughts…</a:t>
            </a:r>
            <a:endParaRPr lang="zh-TW" altLang="en-US" dirty="0"/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BE9B1B3-8B57-8C84-E54B-EDD4222F7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TW" sz="2800" dirty="0"/>
              <a:t>What happens when you return to your roots? </a:t>
            </a:r>
          </a:p>
          <a:p>
            <a:r>
              <a:rPr lang="en" altLang="zh-TW" sz="2800" dirty="0"/>
              <a:t>What is lost? </a:t>
            </a:r>
          </a:p>
          <a:p>
            <a:r>
              <a:rPr lang="en" altLang="zh-TW" sz="2800" dirty="0"/>
              <a:t>What is found?</a:t>
            </a:r>
          </a:p>
          <a:p>
            <a:endParaRPr lang="en" altLang="zh-TW" sz="2800" dirty="0"/>
          </a:p>
          <a:p>
            <a:endParaRPr lang="en" altLang="zh-TW" sz="2800" dirty="0"/>
          </a:p>
          <a:p>
            <a:endParaRPr kumimoji="1" lang="zh-TW" altLang="en-US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6966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DF2B8D-83A7-D4AA-7880-6428C78B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170" y="484632"/>
            <a:ext cx="9938077" cy="80124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More thoughts…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E6B05D-90F4-03BD-1BA7-8B46BF330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85875"/>
            <a:ext cx="10058400" cy="5087493"/>
          </a:xfrm>
        </p:spPr>
        <p:txBody>
          <a:bodyPr>
            <a:normAutofit fontScale="92500"/>
          </a:bodyPr>
          <a:lstStyle/>
          <a:p>
            <a:r>
              <a:rPr lang="zh-TW" altLang="zh-TW" sz="2400" b="1" dirty="0"/>
              <a:t>轉型正義</a:t>
            </a:r>
            <a:r>
              <a:rPr lang="en-US" altLang="zh-TW" sz="2400" b="1" dirty="0"/>
              <a:t>Transitional Justice</a:t>
            </a:r>
            <a:endParaRPr lang="zh-TW" altLang="zh-TW" sz="2400" dirty="0"/>
          </a:p>
          <a:p>
            <a:pPr lvl="0"/>
            <a:r>
              <a:rPr lang="zh-CN" altLang="zh-TW" sz="2400" dirty="0"/>
              <a:t>指的是國家在從</a:t>
            </a:r>
            <a:r>
              <a:rPr lang="zh-CN" altLang="zh-TW" sz="2400" dirty="0">
                <a:highlight>
                  <a:srgbClr val="FFFF00"/>
                </a:highlight>
              </a:rPr>
              <a:t>威權統治、衝突或戰爭過渡到民主時</a:t>
            </a:r>
            <a:r>
              <a:rPr lang="zh-CN" altLang="zh-TW" sz="2400" dirty="0"/>
              <a:t>，為了處理過去大規模侵犯人權的行為，所採取的一系列措施，</a:t>
            </a:r>
            <a:r>
              <a:rPr lang="zh-CN" altLang="zh-TW" sz="2400" dirty="0">
                <a:highlight>
                  <a:srgbClr val="FFFF00"/>
                </a:highlight>
              </a:rPr>
              <a:t>以彌補不正義、追究責任，並確保未來人權的保障。</a:t>
            </a:r>
            <a:r>
              <a:rPr lang="en-US" altLang="zh-TW" sz="2400" dirty="0">
                <a:highlight>
                  <a:srgbClr val="FFFF00"/>
                </a:highlight>
              </a:rPr>
              <a:t> </a:t>
            </a:r>
          </a:p>
          <a:p>
            <a:r>
              <a:rPr lang="zh-TW" altLang="en-US" sz="2400" dirty="0"/>
              <a:t>阿根廷</a:t>
            </a:r>
            <a:r>
              <a:rPr lang="zh-TW" altLang="en-US" sz="2400" dirty="0">
                <a:highlight>
                  <a:srgbClr val="FFFF00"/>
                </a:highlight>
              </a:rPr>
              <a:t>轉型正義議題</a:t>
            </a:r>
            <a:r>
              <a:rPr lang="zh-TW" altLang="en-US" sz="2400" dirty="0"/>
              <a:t>一向是該國備受國際注目的電影題材</a:t>
            </a:r>
            <a:endParaRPr lang="en-US" altLang="zh-TW" sz="2400" dirty="0"/>
          </a:p>
          <a:p>
            <a:r>
              <a:rPr lang="zh-TW" altLang="en-US" sz="2400" dirty="0"/>
              <a:t>不只有本片</a:t>
            </a:r>
            <a:r>
              <a:rPr lang="en-US" altLang="zh-TW" sz="2400" dirty="0"/>
              <a:t>《</a:t>
            </a:r>
            <a:r>
              <a:rPr lang="zh-TW" altLang="en-US" sz="2400" dirty="0"/>
              <a:t>生命之舞</a:t>
            </a:r>
            <a:r>
              <a:rPr lang="en-US" altLang="zh-TW" sz="2400" dirty="0"/>
              <a:t>》</a:t>
            </a:r>
            <a:r>
              <a:rPr lang="zh-TW" altLang="en-US" sz="2400" dirty="0"/>
              <a:t>，</a:t>
            </a:r>
            <a:r>
              <a:rPr lang="en-US" altLang="zh-TW" sz="2400" dirty="0">
                <a:highlight>
                  <a:srgbClr val="FFFF00"/>
                </a:highlight>
              </a:rPr>
              <a:t>2022</a:t>
            </a:r>
            <a:r>
              <a:rPr lang="zh-TW" altLang="en-US" sz="2400" dirty="0">
                <a:highlight>
                  <a:srgbClr val="FFFF00"/>
                </a:highlight>
              </a:rPr>
              <a:t>年的電影</a:t>
            </a:r>
            <a:r>
              <a:rPr lang="en-US" altLang="zh-TW" sz="2400" dirty="0">
                <a:highlight>
                  <a:srgbClr val="FFFF00"/>
                </a:highlight>
              </a:rPr>
              <a:t>《</a:t>
            </a:r>
            <a:r>
              <a:rPr lang="zh-TW" altLang="en-US" sz="2400" dirty="0">
                <a:highlight>
                  <a:srgbClr val="FFFF00"/>
                </a:highlight>
              </a:rPr>
              <a:t>阿根廷</a:t>
            </a:r>
            <a:r>
              <a:rPr lang="en-US" altLang="zh-TW" sz="2400" dirty="0">
                <a:highlight>
                  <a:srgbClr val="FFFF00"/>
                </a:highlight>
              </a:rPr>
              <a:t>1985》</a:t>
            </a:r>
            <a:r>
              <a:rPr lang="zh-TW" altLang="en-US" sz="2400" dirty="0">
                <a:highlight>
                  <a:srgbClr val="FFFF00"/>
                </a:highlight>
              </a:rPr>
              <a:t>（</a:t>
            </a:r>
            <a:r>
              <a:rPr lang="en" altLang="zh-TW" sz="2400" dirty="0">
                <a:highlight>
                  <a:srgbClr val="FFFF00"/>
                </a:highlight>
              </a:rPr>
              <a:t>Argentina, 1985</a:t>
            </a:r>
            <a:r>
              <a:rPr lang="zh-TW" altLang="en" sz="2400" dirty="0">
                <a:highlight>
                  <a:srgbClr val="FFFF00"/>
                </a:highlight>
              </a:rPr>
              <a:t>）</a:t>
            </a:r>
            <a:r>
              <a:rPr lang="zh-TW" altLang="en-US" sz="2400" dirty="0"/>
              <a:t>不僅是當年阿根廷票房最好的國產電影，也一舉</a:t>
            </a:r>
            <a:r>
              <a:rPr lang="zh-TW" altLang="en-US" sz="2400" dirty="0">
                <a:highlight>
                  <a:srgbClr val="FFFF00"/>
                </a:highlight>
              </a:rPr>
              <a:t>入圍奧斯卡最佳國際影片</a:t>
            </a:r>
            <a:r>
              <a:rPr lang="zh-TW" altLang="en-US" sz="2400" dirty="0"/>
              <a:t>。該片同樣講述這段歷史，而以另個角度切入──</a:t>
            </a:r>
            <a:r>
              <a:rPr lang="en-US" altLang="zh-TW" sz="2400" dirty="0"/>
              <a:t>1985</a:t>
            </a:r>
            <a:r>
              <a:rPr lang="zh-TW" altLang="en-US" sz="2400" dirty="0"/>
              <a:t>年阿根廷軍政府審判，描繪軍政府倒台不久後的清算，也呈現出</a:t>
            </a:r>
            <a:r>
              <a:rPr lang="zh-TW" altLang="en-US" sz="2400" dirty="0">
                <a:highlight>
                  <a:srgbClr val="FFFF00"/>
                </a:highlight>
              </a:rPr>
              <a:t>民主化過渡時期實現正義的困難</a:t>
            </a:r>
            <a:r>
              <a:rPr lang="zh-TW" altLang="en-US" sz="2400" dirty="0"/>
              <a:t>。</a:t>
            </a:r>
          </a:p>
          <a:p>
            <a:r>
              <a:rPr lang="zh-TW" altLang="en-US" sz="2400" dirty="0"/>
              <a:t>阿根廷史上獲得奧斯卡最佳國際影片的兩部電影，包含</a:t>
            </a:r>
            <a:r>
              <a:rPr lang="en-US" altLang="zh-TW" sz="2400" dirty="0">
                <a:highlight>
                  <a:srgbClr val="FFFF00"/>
                </a:highlight>
              </a:rPr>
              <a:t>2009</a:t>
            </a:r>
            <a:r>
              <a:rPr lang="zh-TW" altLang="en-US" sz="2400" dirty="0">
                <a:highlight>
                  <a:srgbClr val="FFFF00"/>
                </a:highlight>
              </a:rPr>
              <a:t>年</a:t>
            </a:r>
            <a:r>
              <a:rPr lang="en-US" altLang="zh-TW" sz="2400" dirty="0">
                <a:highlight>
                  <a:srgbClr val="FFFF00"/>
                </a:highlight>
              </a:rPr>
              <a:t>《</a:t>
            </a:r>
            <a:r>
              <a:rPr lang="zh-TW" altLang="en-US" sz="2400" dirty="0">
                <a:highlight>
                  <a:srgbClr val="FFFF00"/>
                </a:highlight>
              </a:rPr>
              <a:t>謎樣的雙眼</a:t>
            </a:r>
            <a:r>
              <a:rPr lang="en-US" altLang="zh-TW" sz="2400" dirty="0">
                <a:highlight>
                  <a:srgbClr val="FFFF00"/>
                </a:highlight>
              </a:rPr>
              <a:t>》</a:t>
            </a:r>
            <a:r>
              <a:rPr lang="zh-TW" altLang="en-US" sz="2400" dirty="0">
                <a:highlight>
                  <a:srgbClr val="FFFF00"/>
                </a:highlight>
              </a:rPr>
              <a:t>（</a:t>
            </a:r>
            <a:r>
              <a:rPr lang="en" altLang="zh-TW" sz="2400" dirty="0">
                <a:highlight>
                  <a:srgbClr val="FFFF00"/>
                </a:highlight>
              </a:rPr>
              <a:t>El </a:t>
            </a:r>
            <a:r>
              <a:rPr lang="en" altLang="zh-TW" sz="2400" dirty="0" err="1">
                <a:highlight>
                  <a:srgbClr val="FFFF00"/>
                </a:highlight>
              </a:rPr>
              <a:t>secreto</a:t>
            </a:r>
            <a:r>
              <a:rPr lang="en" altLang="zh-TW" sz="2400" dirty="0">
                <a:highlight>
                  <a:srgbClr val="FFFF00"/>
                </a:highlight>
              </a:rPr>
              <a:t> de sus ojos</a:t>
            </a:r>
            <a:r>
              <a:rPr lang="zh-TW" altLang="en" sz="2400" dirty="0">
                <a:highlight>
                  <a:srgbClr val="FFFF00"/>
                </a:highlight>
              </a:rPr>
              <a:t>）</a:t>
            </a:r>
            <a:r>
              <a:rPr lang="zh-TW" altLang="en-US" sz="2400" dirty="0"/>
              <a:t>與</a:t>
            </a:r>
            <a:r>
              <a:rPr lang="en-US" altLang="zh-TW" sz="2400" dirty="0">
                <a:highlight>
                  <a:srgbClr val="FFFF00"/>
                </a:highlight>
              </a:rPr>
              <a:t>1985</a:t>
            </a:r>
            <a:r>
              <a:rPr lang="zh-TW" altLang="en-US" sz="2400" dirty="0">
                <a:highlight>
                  <a:srgbClr val="FFFF00"/>
                </a:highlight>
              </a:rPr>
              <a:t>年</a:t>
            </a:r>
            <a:r>
              <a:rPr lang="en-US" altLang="zh-TW" sz="2400" dirty="0">
                <a:highlight>
                  <a:srgbClr val="FFFF00"/>
                </a:highlight>
              </a:rPr>
              <a:t>《</a:t>
            </a:r>
            <a:r>
              <a:rPr lang="zh-TW" altLang="en-US" sz="2400" dirty="0">
                <a:highlight>
                  <a:srgbClr val="FFFF00"/>
                </a:highlight>
              </a:rPr>
              <a:t>官方說法</a:t>
            </a:r>
            <a:r>
              <a:rPr lang="en-US" altLang="zh-TW" sz="2400" dirty="0">
                <a:highlight>
                  <a:srgbClr val="FFFF00"/>
                </a:highlight>
              </a:rPr>
              <a:t>》</a:t>
            </a:r>
            <a:r>
              <a:rPr lang="zh-TW" altLang="en-US" sz="2400" dirty="0">
                <a:highlight>
                  <a:srgbClr val="FFFF00"/>
                </a:highlight>
              </a:rPr>
              <a:t>（</a:t>
            </a:r>
            <a:r>
              <a:rPr lang="en" altLang="zh-TW" sz="2400" dirty="0">
                <a:highlight>
                  <a:srgbClr val="FFFF00"/>
                </a:highlight>
              </a:rPr>
              <a:t>La </a:t>
            </a:r>
            <a:r>
              <a:rPr lang="en" altLang="zh-TW" sz="2400" dirty="0" err="1">
                <a:highlight>
                  <a:srgbClr val="FFFF00"/>
                </a:highlight>
              </a:rPr>
              <a:t>historia</a:t>
            </a:r>
            <a:r>
              <a:rPr lang="en" altLang="zh-TW" sz="2400" dirty="0">
                <a:highlight>
                  <a:srgbClr val="FFFF00"/>
                </a:highlight>
              </a:rPr>
              <a:t> </a:t>
            </a:r>
            <a:r>
              <a:rPr lang="en" altLang="zh-TW" sz="2400" dirty="0" err="1">
                <a:highlight>
                  <a:srgbClr val="FFFF00"/>
                </a:highlight>
              </a:rPr>
              <a:t>oficial</a:t>
            </a:r>
            <a:r>
              <a:rPr lang="zh-TW" altLang="en" sz="2400" dirty="0">
                <a:highlight>
                  <a:srgbClr val="FFFF00"/>
                </a:highlight>
              </a:rPr>
              <a:t>）</a:t>
            </a:r>
            <a:r>
              <a:rPr lang="zh-TW" altLang="en" sz="2400" dirty="0"/>
              <a:t>，</a:t>
            </a:r>
            <a:r>
              <a:rPr lang="zh-TW" altLang="en-US" sz="2400" dirty="0"/>
              <a:t>皆是以「骯髒戰爭」為題的轉型正義電影。此外同在</a:t>
            </a:r>
            <a:r>
              <a:rPr lang="en-US" altLang="zh-TW" sz="2400" dirty="0"/>
              <a:t>1985</a:t>
            </a:r>
            <a:r>
              <a:rPr lang="zh-TW" altLang="en-US" sz="2400" dirty="0"/>
              <a:t>年，亦即民主化後的兩年，光是那年就有兩部佳作問世，除了</a:t>
            </a:r>
            <a:r>
              <a:rPr lang="en-US" altLang="zh-TW" sz="2400" dirty="0"/>
              <a:t>《</a:t>
            </a:r>
            <a:r>
              <a:rPr lang="zh-TW" altLang="en-US" sz="2400" dirty="0"/>
              <a:t>官方說法</a:t>
            </a:r>
            <a:r>
              <a:rPr lang="en-US" altLang="zh-TW" sz="2400" dirty="0"/>
              <a:t>》</a:t>
            </a:r>
            <a:r>
              <a:rPr lang="zh-TW" altLang="en-US" sz="2400" dirty="0"/>
              <a:t>，</a:t>
            </a:r>
            <a:r>
              <a:rPr lang="en-US" altLang="zh-TW" sz="2400" dirty="0">
                <a:highlight>
                  <a:srgbClr val="FFFF00"/>
                </a:highlight>
              </a:rPr>
              <a:t>《</a:t>
            </a:r>
            <a:r>
              <a:rPr lang="zh-TW" altLang="en-US" sz="2400" dirty="0">
                <a:highlight>
                  <a:srgbClr val="FFFF00"/>
                </a:highlight>
              </a:rPr>
              <a:t>五月廣場母親</a:t>
            </a:r>
            <a:r>
              <a:rPr lang="en-US" altLang="zh-TW" sz="2400" dirty="0">
                <a:highlight>
                  <a:srgbClr val="FFFF00"/>
                </a:highlight>
              </a:rPr>
              <a:t>》</a:t>
            </a:r>
            <a:r>
              <a:rPr lang="zh-TW" altLang="en-US" sz="2400" dirty="0">
                <a:highlight>
                  <a:srgbClr val="FFFF00"/>
                </a:highlight>
              </a:rPr>
              <a:t>（</a:t>
            </a:r>
            <a:r>
              <a:rPr lang="en" altLang="zh-TW" sz="2400" dirty="0">
                <a:highlight>
                  <a:srgbClr val="FFFF00"/>
                </a:highlight>
              </a:rPr>
              <a:t>Las Madres de la Plaza de Mayo</a:t>
            </a:r>
            <a:r>
              <a:rPr lang="zh-TW" altLang="en" sz="2400" dirty="0">
                <a:highlight>
                  <a:srgbClr val="FFFF00"/>
                </a:highlight>
              </a:rPr>
              <a:t>）</a:t>
            </a:r>
            <a:r>
              <a:rPr lang="zh-TW" altLang="en-US" sz="2400" dirty="0">
                <a:highlight>
                  <a:srgbClr val="FFFF00"/>
                </a:highlight>
              </a:rPr>
              <a:t>也獲當屆奧斯卡紀錄片提名</a:t>
            </a:r>
            <a:r>
              <a:rPr lang="zh-TW" altLang="en-US" sz="2400" dirty="0"/>
              <a:t>。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350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EB3D33E-0298-DC95-2553-7A15DA80EEE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929438" y="557213"/>
            <a:ext cx="4914900" cy="4929187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16EE70C-168D-7096-318D-F4E6B4EE2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212"/>
            <a:ext cx="6743700" cy="492918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E0FE5D0D-9F9E-B506-1884-ED56CAEC1678}"/>
              </a:ext>
            </a:extLst>
          </p:cNvPr>
          <p:cNvSpPr txBox="1"/>
          <p:nvPr/>
        </p:nvSpPr>
        <p:spPr>
          <a:xfrm>
            <a:off x="642938" y="5931456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4"/>
              </a:rPr>
              <a:t>https://www.worldatlas.com/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128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463B84-3A07-FC6B-C32E-EE9AED34A94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62286" y="1016000"/>
            <a:ext cx="5849257" cy="4963886"/>
          </a:xfrm>
        </p:spPr>
        <p:txBody>
          <a:bodyPr>
            <a:normAutofit/>
          </a:bodyPr>
          <a:lstStyle/>
          <a:p>
            <a:r>
              <a:rPr lang="zh-TW" altLang="en-US" dirty="0"/>
              <a:t>許多民主國家，上世紀都曾經歷或長或短的獨裁統治</a:t>
            </a:r>
            <a:endParaRPr lang="en-US" altLang="zh-TW" dirty="0"/>
          </a:p>
          <a:p>
            <a:r>
              <a:rPr lang="zh-TW" altLang="en-US" dirty="0"/>
              <a:t>過往我們將焦點放在台灣自身，鄰近的南韓或許也為人所熟悉，除此之外，對於他國的認知可能就相較陌生</a:t>
            </a:r>
            <a:endParaRPr lang="en-US" altLang="zh-TW" dirty="0"/>
          </a:p>
          <a:p>
            <a:r>
              <a:rPr lang="zh-TW" altLang="en-US" dirty="0"/>
              <a:t>所幸透過電影，我們能看見更多更遠之處，其實也擁有原因各異，但影響相似的傷痕。</a:t>
            </a:r>
            <a:endParaRPr kumimoji="1" lang="en-US" altLang="zh-TW" dirty="0"/>
          </a:p>
          <a:p>
            <a:r>
              <a:rPr kumimoji="1" lang="zh-TW" altLang="en-US" b="1" dirty="0"/>
              <a:t>龍應台 </a:t>
            </a:r>
            <a:r>
              <a:rPr lang="en-US" altLang="zh-TW" b="1" dirty="0"/>
              <a:t>《</a:t>
            </a:r>
            <a:r>
              <a:rPr lang="zh-TW" altLang="en-US" b="1" dirty="0"/>
              <a:t>大江大海一九四九</a:t>
            </a:r>
            <a:r>
              <a:rPr lang="en-US" altLang="zh-TW" b="1" dirty="0"/>
              <a:t>》</a:t>
            </a:r>
          </a:p>
          <a:p>
            <a:r>
              <a:rPr lang="zh-TW" altLang="en-US" dirty="0"/>
              <a:t>是</a:t>
            </a:r>
            <a:r>
              <a:rPr lang="zh-TW" altLang="en-US" dirty="0">
                <a:hlinkClick r:id="rId2" tooltip="台灣"/>
              </a:rPr>
              <a:t>台灣</a:t>
            </a:r>
            <a:r>
              <a:rPr lang="zh-TW" altLang="en-US" dirty="0"/>
              <a:t>作家</a:t>
            </a:r>
            <a:r>
              <a:rPr lang="zh-TW" altLang="en-US" dirty="0">
                <a:hlinkClick r:id="rId3" tooltip="龍應台"/>
              </a:rPr>
              <a:t>龍應台</a:t>
            </a:r>
            <a:r>
              <a:rPr lang="zh-TW" altLang="en-US" dirty="0"/>
              <a:t>於</a:t>
            </a:r>
            <a:r>
              <a:rPr lang="en-US" altLang="zh-TW" dirty="0"/>
              <a:t>2009</a:t>
            </a:r>
            <a:r>
              <a:rPr lang="zh-TW" altLang="en-US" dirty="0"/>
              <a:t>年發月</a:t>
            </a:r>
            <a:r>
              <a:rPr lang="zh-TW" altLang="en-US" dirty="0">
                <a:hlinkClick r:id="rId4" tooltip="天下雜誌"/>
              </a:rPr>
              <a:t>天下雜誌</a:t>
            </a:r>
            <a:r>
              <a:rPr lang="zh-TW" altLang="en-US" dirty="0"/>
              <a:t>出版，從</a:t>
            </a:r>
            <a:r>
              <a:rPr lang="zh-TW" altLang="en-US" dirty="0">
                <a:hlinkClick r:id="rId5" tooltip="文學"/>
              </a:rPr>
              <a:t>文學</a:t>
            </a:r>
            <a:r>
              <a:rPr lang="zh-TW" altLang="en-US" dirty="0"/>
              <a:t>的角度細訴</a:t>
            </a:r>
            <a:r>
              <a:rPr lang="en-US" altLang="zh-TW" dirty="0"/>
              <a:t>1949</a:t>
            </a:r>
            <a:r>
              <a:rPr lang="zh-TW" altLang="en-US" dirty="0"/>
              <a:t>年</a:t>
            </a:r>
            <a:r>
              <a:rPr lang="zh-TW" altLang="en-US" dirty="0">
                <a:hlinkClick r:id="rId6" tooltip="國共內戰"/>
              </a:rPr>
              <a:t>國共內戰</a:t>
            </a:r>
            <a:r>
              <a:rPr lang="zh-TW" altLang="en-US" dirty="0"/>
              <a:t>前後的相關歷史。</a:t>
            </a:r>
            <a:endParaRPr lang="en-US" altLang="zh-TW" dirty="0"/>
          </a:p>
          <a:p>
            <a:r>
              <a:rPr lang="zh-TW" altLang="en-US" dirty="0"/>
              <a:t>她發表本書的目的不是為了控訴，也不是為了譴責，而是為了</a:t>
            </a:r>
            <a:r>
              <a:rPr lang="zh-TW" altLang="en-US" dirty="0">
                <a:highlight>
                  <a:srgbClr val="FFFF00"/>
                </a:highlight>
              </a:rPr>
              <a:t>「向所有被時代踐踏、侮辱、傷害的人致敬」。</a:t>
            </a:r>
            <a:endParaRPr kumimoji="1" lang="en-US" altLang="zh-TW" dirty="0">
              <a:highlight>
                <a:srgbClr val="FFFF00"/>
              </a:highlight>
            </a:endParaRPr>
          </a:p>
          <a:p>
            <a:endParaRPr kumimoji="1" lang="zh-TW" altLang="en-US" dirty="0"/>
          </a:p>
        </p:txBody>
      </p:sp>
      <p:pic>
        <p:nvPicPr>
          <p:cNvPr id="22" name="內容版面配置區 21">
            <a:extLst>
              <a:ext uri="{FF2B5EF4-FFF2-40B4-BE49-F238E27FC236}">
                <a16:creationId xmlns:a16="http://schemas.microsoft.com/office/drawing/2014/main" id="{6458EE1D-3812-B16A-7346-2EF568200F2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7"/>
          <a:stretch>
            <a:fillRect/>
          </a:stretch>
        </p:blipFill>
        <p:spPr>
          <a:xfrm>
            <a:off x="827313" y="1016000"/>
            <a:ext cx="3475038" cy="4963886"/>
          </a:xfrm>
        </p:spPr>
      </p:pic>
    </p:spTree>
    <p:extLst>
      <p:ext uri="{BB962C8B-B14F-4D97-AF65-F5344CB8AC3E}">
        <p14:creationId xmlns:p14="http://schemas.microsoft.com/office/powerpoint/2010/main" val="3705922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87A5738-EA8A-F638-2ABD-C02359FB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DDF6A71-0D91-1213-1A52-36CC6AA67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TW" dirty="0">
                <a:hlinkClick r:id="rId2"/>
              </a:rPr>
              <a:t>https://reading.udn.com/read/amp/story/7347/7539284</a:t>
            </a:r>
            <a:endParaRPr lang="en" altLang="zh-TW" dirty="0"/>
          </a:p>
          <a:p>
            <a:r>
              <a:rPr lang="en" altLang="zh-TW" dirty="0">
                <a:hlinkClick r:id="rId3"/>
              </a:rPr>
              <a:t>https://zh.wikipedia.org/zh-tw/%E5%A4%A7%E6%B1%9F%E5%A4%A7%E6%B5%B7%E4%B8%80%E4%B9%9D%E5%9B%9B%E4%B9%9D</a:t>
            </a:r>
            <a:endParaRPr lang="en" altLang="zh-TW" dirty="0"/>
          </a:p>
          <a:p>
            <a:r>
              <a:rPr lang="en" altLang="zh-TW" dirty="0">
                <a:hlinkClick r:id="rId4"/>
              </a:rPr>
              <a:t>https://www.cineplex.com.tw/h/ProductDetail?key=315121131633&amp;productId=475593</a:t>
            </a:r>
            <a:endParaRPr lang="en" altLang="zh-TW" dirty="0"/>
          </a:p>
          <a:p>
            <a:endParaRPr lang="en" altLang="zh-TW" dirty="0"/>
          </a:p>
          <a:p>
            <a:endParaRPr lang="en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254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C419EC9F-6F28-6503-A17C-869A36D4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TW" sz="4400" dirty="0"/>
              <a:t>Ariel: Back to Buenos Aires (2022)</a:t>
            </a:r>
            <a:endParaRPr lang="zh-TW" altLang="en-US" sz="4400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BC82E871-4F34-2AE8-2FB1-E310A83571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9848" y="1800225"/>
            <a:ext cx="4645152" cy="4900613"/>
          </a:xfrm>
        </p:spPr>
      </p:pic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3CAE0686-0C2F-9DA8-40E9-EF0410E362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7003" y="1800223"/>
            <a:ext cx="4838698" cy="4900613"/>
          </a:xfrm>
        </p:spPr>
      </p:pic>
    </p:spTree>
    <p:extLst>
      <p:ext uri="{BB962C8B-B14F-4D97-AF65-F5344CB8AC3E}">
        <p14:creationId xmlns:p14="http://schemas.microsoft.com/office/powerpoint/2010/main" val="310248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2854B9-3648-02DE-B445-6B362A04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b="1" dirty="0"/>
              <a:t>Film Overview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5DA5F2-5759-4DFB-00D0-A895A8047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7" y="1766505"/>
            <a:ext cx="4159378" cy="4904261"/>
          </a:xfrm>
        </p:spPr>
        <p:txBody>
          <a:bodyPr>
            <a:normAutofit/>
          </a:bodyPr>
          <a:lstStyle/>
          <a:p>
            <a:r>
              <a:rPr lang="en" altLang="zh-TW" sz="2800" dirty="0"/>
              <a:t>Year: 2022 </a:t>
            </a:r>
          </a:p>
          <a:p>
            <a:r>
              <a:rPr lang="en" altLang="zh-TW" sz="2800" dirty="0"/>
              <a:t>Countries: Canada / </a:t>
            </a:r>
            <a:r>
              <a:rPr lang="en" altLang="zh-TW" sz="2800" i="1" dirty="0"/>
              <a:t>Argentina</a:t>
            </a:r>
            <a:endParaRPr lang="zh-TW" altLang="en-US" sz="2800" i="1" dirty="0"/>
          </a:p>
          <a:p>
            <a:r>
              <a:rPr lang="en" altLang="zh-TW" sz="2800" dirty="0"/>
              <a:t>Director: </a:t>
            </a:r>
            <a:r>
              <a:rPr lang="en" altLang="zh-TW" sz="2800" i="1" dirty="0">
                <a:highlight>
                  <a:srgbClr val="FFFF00"/>
                </a:highlight>
              </a:rPr>
              <a:t>Alison Fairweather Murray</a:t>
            </a:r>
          </a:p>
          <a:p>
            <a:r>
              <a:rPr kumimoji="1" lang="en-US" altLang="zh-TW" sz="2800" dirty="0"/>
              <a:t>Won 6 awards</a:t>
            </a:r>
          </a:p>
          <a:p>
            <a:r>
              <a:rPr lang="zh-TW" altLang="en-US" dirty="0"/>
              <a:t>台灣國際人權影展片之一</a:t>
            </a:r>
            <a:r>
              <a:rPr lang="en-US" altLang="zh-TW" dirty="0"/>
              <a:t>《</a:t>
            </a:r>
            <a:r>
              <a:rPr lang="zh-TW" altLang="en-US" dirty="0"/>
              <a:t>生命之舞</a:t>
            </a:r>
            <a:r>
              <a:rPr lang="en-US" altLang="zh-TW" dirty="0"/>
              <a:t>》</a:t>
            </a:r>
            <a:r>
              <a:rPr lang="zh-TW" altLang="en-US" dirty="0"/>
              <a:t>（</a:t>
            </a:r>
            <a:r>
              <a:rPr lang="en" altLang="zh-TW" dirty="0"/>
              <a:t>Ariel</a:t>
            </a:r>
            <a:r>
              <a:rPr lang="zh-TW" altLang="en" dirty="0"/>
              <a:t>）</a:t>
            </a:r>
            <a:endParaRPr kumimoji="1" lang="zh-TW" altLang="en-US" sz="28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E7A4C29-8A44-E14B-5947-EDD0CFDCDB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644063" y="2624438"/>
            <a:ext cx="2607468" cy="3621024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6A7F35-ACE1-3232-BD24-DC498DECF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25" y="1766505"/>
            <a:ext cx="4300538" cy="50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3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2C842043-E097-3EE8-3C00-6DCAACA7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Story</a:t>
            </a:r>
            <a:endParaRPr lang="zh-TW" alt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5332FA-0472-4CB7-E0FB-4BF26EF0B9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3752" y="1813301"/>
            <a:ext cx="10058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Two siblings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zh-TW" altLang="en-US" sz="2800" dirty="0"/>
              <a:t>（手足）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Davie and Diana Vega, born in </a:t>
            </a:r>
            <a:r>
              <a:rPr kumimoji="0" lang="zh-TW" altLang="zh-TW" sz="2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Argentina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but raised abroad, return to Buenos Aires to reconnect with their roots. 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They </a:t>
            </a:r>
            <a:r>
              <a:rPr lang="en" altLang="zh-TW" sz="2800" dirty="0"/>
              <a:t>immerse</a:t>
            </a:r>
            <a:r>
              <a:rPr lang="zh-TW" altLang="en-US" sz="2800" dirty="0"/>
              <a:t>（沈浸）</a:t>
            </a:r>
            <a:r>
              <a:rPr lang="en" altLang="zh-TW" sz="2800" dirty="0"/>
              <a:t> themselves deeply in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" altLang="zh-TW" sz="2800" dirty="0"/>
              <a:t>the </a:t>
            </a:r>
            <a:r>
              <a:rPr lang="en" altLang="zh-TW" sz="2800" i="1" dirty="0"/>
              <a:t>tango</a:t>
            </a:r>
            <a:r>
              <a:rPr kumimoji="0" lang="zh-TW" altLang="zh-TW" sz="2800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culture 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and </a:t>
            </a:r>
            <a:r>
              <a:rPr lang="en" altLang="zh-TW" sz="2800" dirty="0"/>
              <a:t>nightlife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Buenos Aires.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During their </a:t>
            </a:r>
            <a:r>
              <a:rPr lang="en" altLang="zh-TW" sz="2800" dirty="0"/>
              <a:t>journey,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they uncover dark family secrets that challenge their sense of identity and belonging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歸屬感）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Tagline idea: </a:t>
            </a:r>
            <a:r>
              <a:rPr kumimoji="0" lang="zh-TW" altLang="zh-TW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“A story of how the past holds us in its embrace —</a:t>
            </a:r>
            <a:r>
              <a:rPr lang="en-US" altLang="zh-TW" sz="2800" i="1" dirty="0">
                <a:highlight>
                  <a:srgbClr val="FFFF00"/>
                </a:highlight>
              </a:rPr>
              <a:t> </a:t>
            </a:r>
            <a:r>
              <a:rPr kumimoji="0" lang="zh-TW" altLang="zh-TW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only by engaging with it can we find freedom.”</a:t>
            </a:r>
            <a:endParaRPr kumimoji="0" lang="zh-TW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6388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192CBD-03EB-1028-EE7F-EE8BFE3E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b="1" dirty="0"/>
              <a:t>Themes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F9218E-6BC1-4AEC-0060-9AD3B5FE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TW" sz="2400" b="1" dirty="0"/>
              <a:t>Identity &amp; Belonging</a:t>
            </a:r>
            <a:r>
              <a:rPr lang="zh-TW" altLang="en-US" sz="2400" b="1" dirty="0"/>
              <a:t>（身分認同，歸屬感）</a:t>
            </a:r>
            <a:r>
              <a:rPr lang="en" altLang="zh-TW" sz="2400" dirty="0"/>
              <a:t>: Returning to birthplace, discovering hidden pasts.</a:t>
            </a:r>
          </a:p>
          <a:p>
            <a:r>
              <a:rPr lang="en" altLang="zh-TW" sz="2400" b="1" dirty="0"/>
              <a:t>Family secrets &amp; history</a:t>
            </a:r>
            <a:r>
              <a:rPr lang="en" altLang="zh-TW" sz="2400" dirty="0"/>
              <a:t>: How past choices ripple into the present.</a:t>
            </a:r>
          </a:p>
          <a:p>
            <a:r>
              <a:rPr lang="en" altLang="zh-TW" sz="2400" b="1" dirty="0"/>
              <a:t>Tango as metaphor</a:t>
            </a:r>
            <a:r>
              <a:rPr lang="en" altLang="zh-TW" sz="2400" dirty="0"/>
              <a:t>: Dance becomes language of emotion, connection, expression.</a:t>
            </a:r>
          </a:p>
          <a:p>
            <a:r>
              <a:rPr lang="en" altLang="zh-TW" sz="2400" b="1" dirty="0"/>
              <a:t>City as character</a:t>
            </a:r>
            <a:r>
              <a:rPr lang="en" altLang="zh-TW" sz="2400" dirty="0"/>
              <a:t>: </a:t>
            </a:r>
            <a:r>
              <a:rPr lang="en" altLang="zh-TW" sz="2400" dirty="0">
                <a:highlight>
                  <a:srgbClr val="FFFF00"/>
                </a:highlight>
              </a:rPr>
              <a:t>Buenos Aires </a:t>
            </a:r>
            <a:r>
              <a:rPr lang="en" altLang="zh-TW" sz="2400" dirty="0"/>
              <a:t>itself is a vibrant, sensual backdrop. </a:t>
            </a:r>
          </a:p>
          <a:p>
            <a:r>
              <a:rPr lang="en" altLang="zh-TW" sz="2400" b="1" dirty="0"/>
              <a:t>Cultural roots vs. diaspora</a:t>
            </a:r>
            <a:r>
              <a:rPr lang="zh-TW" altLang="en-US" sz="2400" b="1" dirty="0"/>
              <a:t> （僑民）</a:t>
            </a:r>
            <a:r>
              <a:rPr lang="en" altLang="zh-TW" sz="2400" dirty="0"/>
              <a:t>: The siblings’ </a:t>
            </a:r>
            <a:r>
              <a:rPr lang="en" altLang="zh-TW" sz="2400" dirty="0">
                <a:highlight>
                  <a:srgbClr val="FFFF00"/>
                </a:highlight>
              </a:rPr>
              <a:t>dual heritage </a:t>
            </a:r>
            <a:r>
              <a:rPr lang="en" altLang="zh-TW" sz="2400" dirty="0"/>
              <a:t>and search.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129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DAB560-61B6-8F13-9FA9-BC632DC7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4754880" cy="1609344"/>
          </a:xfrm>
        </p:spPr>
        <p:txBody>
          <a:bodyPr/>
          <a:lstStyle/>
          <a:p>
            <a:r>
              <a:rPr lang="en" altLang="zh-TW" b="1" dirty="0"/>
              <a:t>Setting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81B9AC-6649-7A13-C155-A5D4EA158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64" y="1698171"/>
            <a:ext cx="5469064" cy="4329902"/>
          </a:xfrm>
        </p:spPr>
        <p:txBody>
          <a:bodyPr>
            <a:normAutofit fontScale="92500" lnSpcReduction="10000"/>
          </a:bodyPr>
          <a:lstStyle/>
          <a:p>
            <a:r>
              <a:rPr lang="en" altLang="zh-TW" sz="2800" dirty="0"/>
              <a:t>Buenos Aires: </a:t>
            </a:r>
          </a:p>
          <a:p>
            <a:pPr lvl="1"/>
            <a:r>
              <a:rPr lang="en" altLang="zh-TW" sz="2800" dirty="0"/>
              <a:t>Tango </a:t>
            </a:r>
            <a:r>
              <a:rPr lang="en" altLang="zh-TW" sz="2800" dirty="0" err="1"/>
              <a:t>parlours</a:t>
            </a:r>
            <a:r>
              <a:rPr lang="en" altLang="zh-TW" sz="2800" dirty="0"/>
              <a:t>, </a:t>
            </a:r>
            <a:r>
              <a:rPr lang="en" altLang="zh-TW" sz="2800" dirty="0">
                <a:highlight>
                  <a:srgbClr val="FFFF00"/>
                </a:highlight>
              </a:rPr>
              <a:t>milongas</a:t>
            </a:r>
            <a:r>
              <a:rPr lang="zh-TW" altLang="en-US" sz="2800" dirty="0">
                <a:highlight>
                  <a:srgbClr val="FFFF00"/>
                </a:highlight>
              </a:rPr>
              <a:t> （舞會）</a:t>
            </a:r>
            <a:r>
              <a:rPr lang="en" altLang="zh-TW" sz="2800" dirty="0">
                <a:highlight>
                  <a:srgbClr val="FFFF00"/>
                </a:highlight>
              </a:rPr>
              <a:t>,</a:t>
            </a:r>
            <a:r>
              <a:rPr lang="en" altLang="zh-TW" sz="2800" dirty="0"/>
              <a:t> nightlife, historic </a:t>
            </a:r>
            <a:r>
              <a:rPr lang="en" altLang="zh-TW" sz="2800" dirty="0" err="1"/>
              <a:t>neighbourhoods</a:t>
            </a:r>
            <a:r>
              <a:rPr lang="en" altLang="zh-TW" sz="2800" dirty="0"/>
              <a:t>. </a:t>
            </a:r>
            <a:endParaRPr lang="zh-TW" altLang="en-US" sz="2800" dirty="0"/>
          </a:p>
          <a:p>
            <a:r>
              <a:rPr lang="en" altLang="zh-TW" sz="2800" dirty="0"/>
              <a:t>Cinematic style: </a:t>
            </a:r>
          </a:p>
          <a:p>
            <a:pPr lvl="1"/>
            <a:r>
              <a:rPr lang="en" altLang="zh-TW" sz="2800" dirty="0"/>
              <a:t>Focus on dance sequences, atmosphere, mood; blend of English &amp; Spanish.</a:t>
            </a:r>
          </a:p>
          <a:p>
            <a:r>
              <a:rPr lang="en" altLang="zh-TW" sz="2800" dirty="0"/>
              <a:t>Visuals &amp; emotions: </a:t>
            </a:r>
          </a:p>
          <a:p>
            <a:pPr lvl="1"/>
            <a:r>
              <a:rPr lang="en" altLang="zh-TW" sz="2800" dirty="0"/>
              <a:t>Use of music, movement, cityscape to enhance the story.</a:t>
            </a:r>
          </a:p>
          <a:p>
            <a:endParaRPr kumimoji="1"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EED4D30-9B6E-1DDA-709D-1E841AF0F5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379857"/>
            <a:ext cx="6026403" cy="3048000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145DA31-0D4C-0DFD-5824-4F161D154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14344"/>
            <a:ext cx="6070601" cy="33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0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25D42C-17D3-7EDA-9421-992081CB62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162" y="163512"/>
            <a:ext cx="4972051" cy="1365251"/>
          </a:xfrm>
        </p:spPr>
        <p:txBody>
          <a:bodyPr/>
          <a:lstStyle/>
          <a:p>
            <a:r>
              <a:rPr kumimoji="1" lang="en-US" altLang="zh-TW" dirty="0"/>
              <a:t>Argentina Tango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E81048-689F-2161-EC0B-CC536BD629E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829" y="1427162"/>
            <a:ext cx="5348116" cy="443071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班多鈕手風琴</a:t>
            </a:r>
            <a:r>
              <a:rPr lang="en-US" altLang="zh-TW" sz="2400" dirty="0"/>
              <a:t>Bandoneon</a:t>
            </a:r>
          </a:p>
          <a:p>
            <a:r>
              <a:rPr lang="zh-TW" altLang="en-US" sz="2400" dirty="0"/>
              <a:t>深情的探戈的激昂配樂和優雅熱情愉快的舞步</a:t>
            </a:r>
            <a:endParaRPr lang="en-US" altLang="zh-TW" sz="2400" dirty="0"/>
          </a:p>
          <a:p>
            <a:r>
              <a:rPr lang="zh-TW" altLang="en-US" sz="2400" dirty="0"/>
              <a:t>探戈重點在於兩人</a:t>
            </a:r>
            <a:r>
              <a:rPr lang="zh-TW" altLang="en-US" sz="2400" dirty="0">
                <a:highlight>
                  <a:srgbClr val="FFFF00"/>
                </a:highlight>
              </a:rPr>
              <a:t>默契與信任</a:t>
            </a:r>
            <a:r>
              <a:rPr lang="zh-TW" altLang="en-US" sz="2400" dirty="0"/>
              <a:t>，舞者</a:t>
            </a:r>
            <a:r>
              <a:rPr lang="zh-TW" altLang="en-US" sz="2400" dirty="0">
                <a:highlight>
                  <a:srgbClr val="FFFF00"/>
                </a:highlight>
              </a:rPr>
              <a:t>相互接觸</a:t>
            </a:r>
            <a:r>
              <a:rPr lang="zh-TW" altLang="en-US" sz="2400" dirty="0"/>
              <a:t>，距離十分貼近，因而又與愛情息息相關。</a:t>
            </a:r>
            <a:endParaRPr lang="en-US" altLang="zh-TW" sz="2400" dirty="0"/>
          </a:p>
          <a:p>
            <a:r>
              <a:rPr lang="zh-TW" altLang="en-US" sz="2400" dirty="0"/>
              <a:t>探戈的存在比起愛情，更是一種「</a:t>
            </a:r>
            <a:r>
              <a:rPr lang="zh-TW" altLang="en-US" sz="2400" dirty="0">
                <a:highlight>
                  <a:srgbClr val="FFFF00"/>
                </a:highlight>
              </a:rPr>
              <a:t>親密」</a:t>
            </a:r>
            <a:r>
              <a:rPr lang="en-US" altLang="zh-TW" sz="2400" dirty="0">
                <a:highlight>
                  <a:srgbClr val="FFFF00"/>
                </a:highlight>
              </a:rPr>
              <a:t>(intimacy)</a:t>
            </a:r>
            <a:r>
              <a:rPr lang="zh-TW" altLang="en-US" sz="2400" dirty="0"/>
              <a:t>表現，使</a:t>
            </a:r>
            <a:r>
              <a:rPr lang="en-US" altLang="zh-TW" sz="2400" dirty="0"/>
              <a:t>David</a:t>
            </a:r>
            <a:r>
              <a:rPr lang="zh-TW" altLang="en-US" sz="2400" dirty="0"/>
              <a:t>靠近家人，靠近異地，也靠近自己的真實身分。</a:t>
            </a:r>
            <a:endParaRPr lang="en-US" altLang="zh-TW" sz="2400" dirty="0"/>
          </a:p>
          <a:p>
            <a:r>
              <a:rPr lang="en-US" altLang="zh-TW" sz="2400" dirty="0"/>
              <a:t>Hug, embrace, connect with people</a:t>
            </a:r>
          </a:p>
          <a:p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A4AF6B6-8B90-17E0-FF11-2E728A0DD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813" y="163512"/>
            <a:ext cx="3579358" cy="3429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29E17F7-543C-F5F2-0E44-589312095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974" y="1928018"/>
            <a:ext cx="3427590" cy="3429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0D241A8-5533-17B0-6610-9BE3D2E12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642" y="3592512"/>
            <a:ext cx="3579358" cy="33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3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54739907-1F2B-6F57-FFE8-4FBB344D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History</a:t>
            </a:r>
            <a:endParaRPr lang="zh-TW" alt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163D81D0-7001-F031-F8E5-062C31D57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84219"/>
            <a:ext cx="10058400" cy="4336472"/>
          </a:xfrm>
        </p:spPr>
        <p:txBody>
          <a:bodyPr/>
          <a:lstStyle/>
          <a:p>
            <a:r>
              <a:rPr lang="en-US" altLang="zh-TW" sz="2400" dirty="0"/>
              <a:t>1976</a:t>
            </a:r>
            <a:r>
              <a:rPr lang="zh-TW" altLang="en-US" sz="2400" dirty="0"/>
              <a:t>年軍人</a:t>
            </a:r>
            <a:r>
              <a:rPr lang="zh-TW" altLang="en-US" sz="2400" dirty="0">
                <a:highlight>
                  <a:srgbClr val="FFFF00"/>
                </a:highlight>
              </a:rPr>
              <a:t>豪爾赫</a:t>
            </a:r>
            <a:r>
              <a:rPr lang="en-US" altLang="zh-TW" sz="2400" dirty="0">
                <a:highlight>
                  <a:srgbClr val="FFFF00"/>
                </a:highlight>
              </a:rPr>
              <a:t>‧</a:t>
            </a:r>
            <a:r>
              <a:rPr lang="zh-TW" altLang="en-US" sz="2400" dirty="0">
                <a:highlight>
                  <a:srgbClr val="FFFF00"/>
                </a:highlight>
              </a:rPr>
              <a:t>拉斐爾</a:t>
            </a:r>
            <a:r>
              <a:rPr lang="en-US" altLang="zh-TW" sz="2400" dirty="0">
                <a:highlight>
                  <a:srgbClr val="FFFF00"/>
                </a:highlight>
              </a:rPr>
              <a:t>‧</a:t>
            </a:r>
            <a:r>
              <a:rPr lang="zh-TW" altLang="en-US" sz="2400" dirty="0">
                <a:highlight>
                  <a:srgbClr val="FFFF00"/>
                </a:highlight>
              </a:rPr>
              <a:t>魏德拉</a:t>
            </a:r>
            <a:r>
              <a:rPr lang="zh-TW" altLang="en-US" sz="2400" dirty="0"/>
              <a:t>（</a:t>
            </a:r>
            <a:r>
              <a:rPr lang="en" altLang="zh-TW" sz="2400" dirty="0"/>
              <a:t>Jorge </a:t>
            </a:r>
            <a:r>
              <a:rPr lang="en" altLang="zh-TW" sz="2400" dirty="0" err="1"/>
              <a:t>Rafaél</a:t>
            </a:r>
            <a:r>
              <a:rPr lang="en" altLang="zh-TW" sz="2400" dirty="0"/>
              <a:t> Videla</a:t>
            </a:r>
            <a:r>
              <a:rPr lang="zh-TW" altLang="en" sz="2400" dirty="0"/>
              <a:t>）</a:t>
            </a:r>
            <a:r>
              <a:rPr lang="zh-TW" altLang="en-US" sz="2400" dirty="0"/>
              <a:t>發動政變，以「國家重組進程」（</a:t>
            </a:r>
            <a:r>
              <a:rPr lang="en" altLang="zh-TW" sz="2400" dirty="0" err="1"/>
              <a:t>Proceso</a:t>
            </a:r>
            <a:r>
              <a:rPr lang="en" altLang="zh-TW" sz="2400" dirty="0"/>
              <a:t> de </a:t>
            </a:r>
            <a:r>
              <a:rPr lang="en" altLang="zh-TW" sz="2400" dirty="0" err="1"/>
              <a:t>Reorganización</a:t>
            </a:r>
            <a:r>
              <a:rPr lang="en" altLang="zh-TW" sz="2400" dirty="0"/>
              <a:t> Nacional</a:t>
            </a:r>
            <a:r>
              <a:rPr lang="zh-TW" altLang="en" sz="2400" dirty="0"/>
              <a:t>）</a:t>
            </a:r>
            <a:r>
              <a:rPr lang="zh-TW" altLang="en-US" sz="2400" dirty="0"/>
              <a:t>為口號推翻原政府。他所領導的右翼軍政府強行</a:t>
            </a:r>
            <a:r>
              <a:rPr lang="zh-TW" altLang="en-US" sz="2400" dirty="0">
                <a:highlight>
                  <a:srgbClr val="FFFF00"/>
                </a:highlight>
              </a:rPr>
              <a:t>掃蕩鎮壓異議人士</a:t>
            </a:r>
            <a:r>
              <a:rPr lang="zh-TW" altLang="en-US" sz="2400" dirty="0"/>
              <a:t>，非法逮捕、刑求甚至殺害不同立場的人民</a:t>
            </a:r>
            <a:endParaRPr lang="en-US" altLang="zh-TW" sz="2400" dirty="0"/>
          </a:p>
          <a:p>
            <a:r>
              <a:rPr lang="zh-TW" altLang="en-US" sz="2400" dirty="0"/>
              <a:t>自</a:t>
            </a:r>
            <a:r>
              <a:rPr lang="en-US" altLang="zh-TW" sz="2400" dirty="0">
                <a:highlight>
                  <a:srgbClr val="FFFF00"/>
                </a:highlight>
              </a:rPr>
              <a:t>1976</a:t>
            </a:r>
            <a:r>
              <a:rPr lang="zh-TW" altLang="en-US" sz="2400" dirty="0">
                <a:highlight>
                  <a:srgbClr val="FFFF00"/>
                </a:highlight>
              </a:rPr>
              <a:t>年至</a:t>
            </a:r>
            <a:r>
              <a:rPr lang="en-US" altLang="zh-TW" sz="2400" dirty="0">
                <a:highlight>
                  <a:srgbClr val="FFFF00"/>
                </a:highlight>
              </a:rPr>
              <a:t>1983</a:t>
            </a:r>
            <a:r>
              <a:rPr lang="zh-TW" altLang="en-US" sz="2400" dirty="0"/>
              <a:t>年間，這段被稱為</a:t>
            </a:r>
            <a:r>
              <a:rPr lang="zh-TW" altLang="en-US" sz="2400" dirty="0">
                <a:highlight>
                  <a:srgbClr val="FFFF00"/>
                </a:highlight>
              </a:rPr>
              <a:t>「骯髒戰爭」（</a:t>
            </a:r>
            <a:r>
              <a:rPr lang="en" altLang="zh-TW" sz="2400" dirty="0">
                <a:highlight>
                  <a:srgbClr val="FFFF00"/>
                </a:highlight>
              </a:rPr>
              <a:t>Guerra </a:t>
            </a:r>
            <a:r>
              <a:rPr lang="en" altLang="zh-TW" sz="2400" dirty="0" err="1">
                <a:highlight>
                  <a:srgbClr val="FFFF00"/>
                </a:highlight>
              </a:rPr>
              <a:t>Sucia</a:t>
            </a:r>
            <a:r>
              <a:rPr lang="zh-TW" altLang="en" sz="2400" dirty="0">
                <a:highlight>
                  <a:srgbClr val="FFFF00"/>
                </a:highlight>
              </a:rPr>
              <a:t>）</a:t>
            </a:r>
            <a:r>
              <a:rPr lang="zh-TW" altLang="en-US" sz="2400" dirty="0"/>
              <a:t>的黑暗歷史導致超過萬人死亡或失蹤，更有數以百萬計的阿根廷人從此流亡海外</a:t>
            </a:r>
            <a:endParaRPr lang="en-US" altLang="zh-TW" sz="2400" dirty="0"/>
          </a:p>
          <a:p>
            <a:r>
              <a:rPr lang="zh-TW" altLang="en-US" sz="2400" dirty="0"/>
              <a:t>其中許多孩童隨著父母一同被綁架，抑或在囚禁時產下的子女，都可能被軍政府強行搶走，</a:t>
            </a:r>
            <a:r>
              <a:rPr lang="zh-TW" altLang="en-US" sz="2400" dirty="0">
                <a:highlight>
                  <a:srgbClr val="FFFF00"/>
                </a:highlight>
              </a:rPr>
              <a:t>送給軍官或相關家庭領養，以防止那些孩童也成為異議人士，現今統計至少有四百名嬰兒受害。</a:t>
            </a:r>
          </a:p>
          <a:p>
            <a:pPr marL="0" indent="0">
              <a:buNone/>
            </a:pPr>
            <a:endParaRPr lang="en-US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8064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{96C6928E-9728-CE41-9E48-1076DF47DCFE}tf10001070</Template>
  <TotalTime>12931</TotalTime>
  <Words>1407</Words>
  <Application>Microsoft Macintosh PowerPoint</Application>
  <PresentationFormat>寬螢幕</PresentationFormat>
  <Paragraphs>91</Paragraphs>
  <Slides>21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Arial</vt:lpstr>
      <vt:lpstr>Calibri</vt:lpstr>
      <vt:lpstr>Rockwell</vt:lpstr>
      <vt:lpstr>Rockwell Condensed</vt:lpstr>
      <vt:lpstr>Rockwell Extra Bold</vt:lpstr>
      <vt:lpstr>Segoe UI</vt:lpstr>
      <vt:lpstr>Wingdings</vt:lpstr>
      <vt:lpstr>木刻字型</vt:lpstr>
      <vt:lpstr>      Ariel: Back to Buenos Aires  生命之舞      </vt:lpstr>
      <vt:lpstr>PowerPoint 簡報</vt:lpstr>
      <vt:lpstr>Ariel: Back to Buenos Aires (2022)</vt:lpstr>
      <vt:lpstr>Film Overview</vt:lpstr>
      <vt:lpstr>Story</vt:lpstr>
      <vt:lpstr>Themes</vt:lpstr>
      <vt:lpstr>Setting</vt:lpstr>
      <vt:lpstr>Argentina Tango</vt:lpstr>
      <vt:lpstr>History</vt:lpstr>
      <vt:lpstr>五月廣場母親 Madres de Plaza de Mayo</vt:lpstr>
      <vt:lpstr>Q &amp; A</vt:lpstr>
      <vt:lpstr>Q1</vt:lpstr>
      <vt:lpstr>Q2</vt:lpstr>
      <vt:lpstr>Q3</vt:lpstr>
      <vt:lpstr>Q4</vt:lpstr>
      <vt:lpstr>Q5</vt:lpstr>
      <vt:lpstr>Q6</vt:lpstr>
      <vt:lpstr>More thoughts…</vt:lpstr>
      <vt:lpstr>More thoughts…</vt:lpstr>
      <vt:lpstr>PowerPoint 簡報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Patricia Su</cp:lastModifiedBy>
  <cp:revision>64</cp:revision>
  <dcterms:created xsi:type="dcterms:W3CDTF">2024-09-28T08:59:47Z</dcterms:created>
  <dcterms:modified xsi:type="dcterms:W3CDTF">2025-11-26T13:13:26Z</dcterms:modified>
</cp:coreProperties>
</file>